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64" r:id="rId3"/>
    <p:sldId id="378" r:id="rId4"/>
    <p:sldId id="379" r:id="rId5"/>
    <p:sldId id="384" r:id="rId6"/>
    <p:sldId id="380" r:id="rId7"/>
    <p:sldId id="381" r:id="rId8"/>
    <p:sldId id="365" r:id="rId9"/>
    <p:sldId id="371" r:id="rId10"/>
    <p:sldId id="374" r:id="rId11"/>
    <p:sldId id="377" r:id="rId12"/>
    <p:sldId id="382" r:id="rId13"/>
    <p:sldId id="385" r:id="rId14"/>
    <p:sldId id="383" r:id="rId15"/>
    <p:sldId id="279" r:id="rId16"/>
  </p:sldIdLst>
  <p:sldSz cx="12192000" cy="6858000"/>
  <p:notesSz cx="6788150" cy="992346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Помірний стиль 2 –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>
      <p:cViewPr varScale="1">
        <p:scale>
          <a:sx n="86" d="100"/>
          <a:sy n="86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8923994285595975E-2"/>
          <c:y val="0"/>
          <c:w val="0.65732416820224027"/>
          <c:h val="0.97977076621116177"/>
        </c:manualLayout>
      </c:layout>
      <c:pie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bubble3D val="0"/>
            <c:explosion val="14"/>
            <c:spPr>
              <a:solidFill>
                <a:schemeClr val="tx2">
                  <a:lumMod val="75000"/>
                </a:schemeClr>
              </a:solidFill>
            </c:spPr>
          </c:dPt>
          <c:cat>
            <c:strRef>
              <c:f>Аркуш1!$A$25:$A$26</c:f>
              <c:strCache>
                <c:ptCount val="2"/>
                <c:pt idx="0">
                  <c:v>75,6% українців підтримують ідею реформування освіти</c:v>
                </c:pt>
                <c:pt idx="1">
                  <c:v>не підтримують</c:v>
                </c:pt>
              </c:strCache>
            </c:strRef>
          </c:cat>
          <c:val>
            <c:numRef>
              <c:f>Аркуш1!$B$25:$B$26</c:f>
              <c:numCache>
                <c:formatCode>0.00%</c:formatCode>
                <c:ptCount val="2"/>
                <c:pt idx="0">
                  <c:v>0.75600000000000001</c:v>
                </c:pt>
                <c:pt idx="1">
                  <c:v>0.24399999999999999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5886308751987888"/>
          <c:y val="8.8754009915427267E-3"/>
          <c:w val="0.33558129053130636"/>
          <c:h val="0.79706401283172934"/>
        </c:manualLayout>
      </c:layout>
      <c:overlay val="0"/>
      <c:txPr>
        <a:bodyPr/>
        <a:lstStyle/>
        <a:p>
          <a:pPr>
            <a:defRPr sz="1600" b="1"/>
          </a:pPr>
          <a:endParaRPr lang="uk-UA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Аркуш1!$A$2:$A$25</c:f>
              <c:strCache>
                <c:ptCount val="24"/>
                <c:pt idx="0">
                  <c:v>Вінницька</c:v>
                </c:pt>
                <c:pt idx="1">
                  <c:v>Волинська</c:v>
                </c:pt>
                <c:pt idx="2">
                  <c:v>Дніпропетровська</c:v>
                </c:pt>
                <c:pt idx="3">
                  <c:v>Донецька</c:v>
                </c:pt>
                <c:pt idx="4">
                  <c:v>Житомирська</c:v>
                </c:pt>
                <c:pt idx="5">
                  <c:v>Закарпатська</c:v>
                </c:pt>
                <c:pt idx="6">
                  <c:v>Запорізька</c:v>
                </c:pt>
                <c:pt idx="7">
                  <c:v>Івано-Франківська</c:v>
                </c:pt>
                <c:pt idx="8">
                  <c:v>Київська</c:v>
                </c:pt>
                <c:pt idx="9">
                  <c:v>Кіровоградська</c:v>
                </c:pt>
                <c:pt idx="10">
                  <c:v>Луганська</c:v>
                </c:pt>
                <c:pt idx="11">
                  <c:v>Львівська</c:v>
                </c:pt>
                <c:pt idx="12">
                  <c:v>Миколаївська</c:v>
                </c:pt>
                <c:pt idx="13">
                  <c:v>Одеська</c:v>
                </c:pt>
                <c:pt idx="14">
                  <c:v>Полтавська</c:v>
                </c:pt>
                <c:pt idx="15">
                  <c:v>Рівненська</c:v>
                </c:pt>
                <c:pt idx="16">
                  <c:v>Сумська</c:v>
                </c:pt>
                <c:pt idx="17">
                  <c:v>Тернопільська</c:v>
                </c:pt>
                <c:pt idx="18">
                  <c:v>Харківська</c:v>
                </c:pt>
                <c:pt idx="19">
                  <c:v>Херсонська</c:v>
                </c:pt>
                <c:pt idx="20">
                  <c:v>Хмельницька</c:v>
                </c:pt>
                <c:pt idx="21">
                  <c:v>Черкаська</c:v>
                </c:pt>
                <c:pt idx="22">
                  <c:v>Чернівецька</c:v>
                </c:pt>
                <c:pt idx="23">
                  <c:v>Чернігівська</c:v>
                </c:pt>
              </c:strCache>
            </c:strRef>
          </c:cat>
          <c:val>
            <c:numRef>
              <c:f>Аркуш1!$B$2:$B$25</c:f>
              <c:numCache>
                <c:formatCode>General</c:formatCode>
                <c:ptCount val="24"/>
              </c:numCache>
            </c:numRef>
          </c:val>
        </c:ser>
        <c:ser>
          <c:idx val="1"/>
          <c:order val="1"/>
          <c:tx>
            <c:strRef>
              <c:f>Аркуш1!$C$1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Аркуш1!$A$2:$A$25</c:f>
              <c:strCache>
                <c:ptCount val="24"/>
                <c:pt idx="0">
                  <c:v>Вінницька</c:v>
                </c:pt>
                <c:pt idx="1">
                  <c:v>Волинська</c:v>
                </c:pt>
                <c:pt idx="2">
                  <c:v>Дніпропетровська</c:v>
                </c:pt>
                <c:pt idx="3">
                  <c:v>Донецька</c:v>
                </c:pt>
                <c:pt idx="4">
                  <c:v>Житомирська</c:v>
                </c:pt>
                <c:pt idx="5">
                  <c:v>Закарпатська</c:v>
                </c:pt>
                <c:pt idx="6">
                  <c:v>Запорізька</c:v>
                </c:pt>
                <c:pt idx="7">
                  <c:v>Івано-Франківська</c:v>
                </c:pt>
                <c:pt idx="8">
                  <c:v>Київська</c:v>
                </c:pt>
                <c:pt idx="9">
                  <c:v>Кіровоградська</c:v>
                </c:pt>
                <c:pt idx="10">
                  <c:v>Луганська</c:v>
                </c:pt>
                <c:pt idx="11">
                  <c:v>Львівська</c:v>
                </c:pt>
                <c:pt idx="12">
                  <c:v>Миколаївська</c:v>
                </c:pt>
                <c:pt idx="13">
                  <c:v>Одеська</c:v>
                </c:pt>
                <c:pt idx="14">
                  <c:v>Полтавська</c:v>
                </c:pt>
                <c:pt idx="15">
                  <c:v>Рівненська</c:v>
                </c:pt>
                <c:pt idx="16">
                  <c:v>Сумська</c:v>
                </c:pt>
                <c:pt idx="17">
                  <c:v>Тернопільська</c:v>
                </c:pt>
                <c:pt idx="18">
                  <c:v>Харківська</c:v>
                </c:pt>
                <c:pt idx="19">
                  <c:v>Херсонська</c:v>
                </c:pt>
                <c:pt idx="20">
                  <c:v>Хмельницька</c:v>
                </c:pt>
                <c:pt idx="21">
                  <c:v>Черкаська</c:v>
                </c:pt>
                <c:pt idx="22">
                  <c:v>Чернівецька</c:v>
                </c:pt>
                <c:pt idx="23">
                  <c:v>Чернігівська</c:v>
                </c:pt>
              </c:strCache>
            </c:strRef>
          </c:cat>
          <c:val>
            <c:numRef>
              <c:f>Аркуш1!$C$2:$C$25</c:f>
              <c:numCache>
                <c:formatCode>General</c:formatCode>
                <c:ptCount val="24"/>
                <c:pt idx="0">
                  <c:v>2</c:v>
                </c:pt>
                <c:pt idx="1">
                  <c:v>4</c:v>
                </c:pt>
                <c:pt idx="2">
                  <c:v>12</c:v>
                </c:pt>
                <c:pt idx="3">
                  <c:v>3</c:v>
                </c:pt>
                <c:pt idx="4">
                  <c:v>12</c:v>
                </c:pt>
                <c:pt idx="5">
                  <c:v>0</c:v>
                </c:pt>
                <c:pt idx="6">
                  <c:v>4</c:v>
                </c:pt>
                <c:pt idx="7">
                  <c:v>3</c:v>
                </c:pt>
                <c:pt idx="8">
                  <c:v>23</c:v>
                </c:pt>
                <c:pt idx="9">
                  <c:v>23</c:v>
                </c:pt>
                <c:pt idx="10">
                  <c:v>6</c:v>
                </c:pt>
                <c:pt idx="11">
                  <c:v>24</c:v>
                </c:pt>
                <c:pt idx="12">
                  <c:v>2</c:v>
                </c:pt>
                <c:pt idx="13">
                  <c:v>2</c:v>
                </c:pt>
                <c:pt idx="14">
                  <c:v>3</c:v>
                </c:pt>
                <c:pt idx="15">
                  <c:v>7</c:v>
                </c:pt>
                <c:pt idx="16">
                  <c:v>5</c:v>
                </c:pt>
                <c:pt idx="17">
                  <c:v>12</c:v>
                </c:pt>
                <c:pt idx="18">
                  <c:v>4</c:v>
                </c:pt>
                <c:pt idx="19">
                  <c:v>6</c:v>
                </c:pt>
                <c:pt idx="20">
                  <c:v>4</c:v>
                </c:pt>
                <c:pt idx="21">
                  <c:v>3</c:v>
                </c:pt>
                <c:pt idx="22">
                  <c:v>3</c:v>
                </c:pt>
                <c:pt idx="23">
                  <c:v>11</c:v>
                </c:pt>
              </c:numCache>
            </c:numRef>
          </c:val>
        </c:ser>
        <c:ser>
          <c:idx val="2"/>
          <c:order val="2"/>
          <c:tx>
            <c:strRef>
              <c:f>Аркуш1!$D$1</c:f>
              <c:strCache>
                <c:ptCount val="1"/>
                <c:pt idx="0">
                  <c:v>Стовпець1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Аркуш1!$A$2:$A$25</c:f>
              <c:strCache>
                <c:ptCount val="24"/>
                <c:pt idx="0">
                  <c:v>Вінницька</c:v>
                </c:pt>
                <c:pt idx="1">
                  <c:v>Волинська</c:v>
                </c:pt>
                <c:pt idx="2">
                  <c:v>Дніпропетровська</c:v>
                </c:pt>
                <c:pt idx="3">
                  <c:v>Донецька</c:v>
                </c:pt>
                <c:pt idx="4">
                  <c:v>Житомирська</c:v>
                </c:pt>
                <c:pt idx="5">
                  <c:v>Закарпатська</c:v>
                </c:pt>
                <c:pt idx="6">
                  <c:v>Запорізька</c:v>
                </c:pt>
                <c:pt idx="7">
                  <c:v>Івано-Франківська</c:v>
                </c:pt>
                <c:pt idx="8">
                  <c:v>Київська</c:v>
                </c:pt>
                <c:pt idx="9">
                  <c:v>Кіровоградська</c:v>
                </c:pt>
                <c:pt idx="10">
                  <c:v>Луганська</c:v>
                </c:pt>
                <c:pt idx="11">
                  <c:v>Львівська</c:v>
                </c:pt>
                <c:pt idx="12">
                  <c:v>Миколаївська</c:v>
                </c:pt>
                <c:pt idx="13">
                  <c:v>Одеська</c:v>
                </c:pt>
                <c:pt idx="14">
                  <c:v>Полтавська</c:v>
                </c:pt>
                <c:pt idx="15">
                  <c:v>Рівненська</c:v>
                </c:pt>
                <c:pt idx="16">
                  <c:v>Сумська</c:v>
                </c:pt>
                <c:pt idx="17">
                  <c:v>Тернопільська</c:v>
                </c:pt>
                <c:pt idx="18">
                  <c:v>Харківська</c:v>
                </c:pt>
                <c:pt idx="19">
                  <c:v>Херсонська</c:v>
                </c:pt>
                <c:pt idx="20">
                  <c:v>Хмельницька</c:v>
                </c:pt>
                <c:pt idx="21">
                  <c:v>Черкаська</c:v>
                </c:pt>
                <c:pt idx="22">
                  <c:v>Чернівецька</c:v>
                </c:pt>
                <c:pt idx="23">
                  <c:v>Чернігівська</c:v>
                </c:pt>
              </c:strCache>
            </c:strRef>
          </c:cat>
          <c:val>
            <c:numRef>
              <c:f>Аркуш1!$D$2:$D$25</c:f>
              <c:numCache>
                <c:formatCode>General</c:formatCode>
                <c:ptCount val="24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66328704"/>
        <c:axId val="166329264"/>
      </c:barChart>
      <c:catAx>
        <c:axId val="1663287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66329264"/>
        <c:crosses val="autoZero"/>
        <c:auto val="1"/>
        <c:lblAlgn val="ctr"/>
        <c:lblOffset val="100"/>
        <c:noMultiLvlLbl val="0"/>
      </c:catAx>
      <c:valAx>
        <c:axId val="166329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66328704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463F73-516F-4D18-A52A-7CBEEB174EC1}" type="doc">
      <dgm:prSet loTypeId="urn:microsoft.com/office/officeart/2011/layout/Tab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8B2D8E05-468E-4B31-98FE-A517BF9DA233}">
      <dgm:prSet phldrT="[Текст]"/>
      <dgm:spPr/>
      <dgm:t>
        <a:bodyPr/>
        <a:lstStyle/>
        <a:p>
          <a:r>
            <a:rPr lang="uk-UA" dirty="0" smtClean="0"/>
            <a:t>На державному рівні</a:t>
          </a:r>
          <a:endParaRPr lang="uk-UA" dirty="0"/>
        </a:p>
      </dgm:t>
    </dgm:pt>
    <dgm:pt modelId="{BFF506FD-E46D-4044-8326-53C6EE10ABBE}" type="parTrans" cxnId="{A348F00A-0E20-47D8-A1B6-E3BE52BF4622}">
      <dgm:prSet/>
      <dgm:spPr/>
      <dgm:t>
        <a:bodyPr/>
        <a:lstStyle/>
        <a:p>
          <a:endParaRPr lang="uk-UA"/>
        </a:p>
      </dgm:t>
    </dgm:pt>
    <dgm:pt modelId="{71F43B97-786A-4577-9E14-4AA2464ACB4A}" type="sibTrans" cxnId="{A348F00A-0E20-47D8-A1B6-E3BE52BF4622}">
      <dgm:prSet/>
      <dgm:spPr/>
      <dgm:t>
        <a:bodyPr/>
        <a:lstStyle/>
        <a:p>
          <a:endParaRPr lang="uk-UA"/>
        </a:p>
      </dgm:t>
    </dgm:pt>
    <dgm:pt modelId="{47E292C3-85FF-4C08-8C81-CC565F4F31D7}">
      <dgm:prSet phldrT="[Текст]" custT="1"/>
      <dgm:spPr/>
      <dgm:t>
        <a:bodyPr/>
        <a:lstStyle/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Новий державний стандарт для початкової школи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Нові навчальні матеріали для початкової школи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Надання субвенції з державного бюджету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План перенавчання вчителів для початкової школи</a:t>
          </a:r>
          <a:endParaRPr lang="uk-UA" sz="1600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680C6A64-F12F-45D5-8FB2-C4BE63DBC904}" type="parTrans" cxnId="{4A5210DB-C9C3-4FC0-ABFD-43F32B219F50}">
      <dgm:prSet/>
      <dgm:spPr/>
      <dgm:t>
        <a:bodyPr/>
        <a:lstStyle/>
        <a:p>
          <a:endParaRPr lang="uk-UA"/>
        </a:p>
      </dgm:t>
    </dgm:pt>
    <dgm:pt modelId="{C7D0B59E-2397-41B6-973A-4C709C61FD85}" type="sibTrans" cxnId="{4A5210DB-C9C3-4FC0-ABFD-43F32B219F50}">
      <dgm:prSet/>
      <dgm:spPr/>
      <dgm:t>
        <a:bodyPr/>
        <a:lstStyle/>
        <a:p>
          <a:endParaRPr lang="uk-UA"/>
        </a:p>
      </dgm:t>
    </dgm:pt>
    <dgm:pt modelId="{693CAFDE-758B-44C6-A8D5-4E82376EA083}">
      <dgm:prSet phldrT="[Текст]"/>
      <dgm:spPr/>
      <dgm:t>
        <a:bodyPr/>
        <a:lstStyle/>
        <a:p>
          <a:r>
            <a:rPr lang="uk-UA" dirty="0" smtClean="0"/>
            <a:t>На місцевому рівні</a:t>
          </a:r>
          <a:endParaRPr lang="uk-UA" dirty="0"/>
        </a:p>
      </dgm:t>
    </dgm:pt>
    <dgm:pt modelId="{E46876A6-C07D-432D-833B-D179E2DE9360}" type="parTrans" cxnId="{95A404D8-6A80-450F-BDAB-0F058A668597}">
      <dgm:prSet/>
      <dgm:spPr/>
      <dgm:t>
        <a:bodyPr/>
        <a:lstStyle/>
        <a:p>
          <a:endParaRPr lang="uk-UA"/>
        </a:p>
      </dgm:t>
    </dgm:pt>
    <dgm:pt modelId="{CA00A19C-0737-4244-8314-C1A6A394AC6D}" type="sibTrans" cxnId="{95A404D8-6A80-450F-BDAB-0F058A668597}">
      <dgm:prSet/>
      <dgm:spPr/>
      <dgm:t>
        <a:bodyPr/>
        <a:lstStyle/>
        <a:p>
          <a:endParaRPr lang="uk-UA"/>
        </a:p>
      </dgm:t>
    </dgm:pt>
    <dgm:pt modelId="{94AB9094-6E32-4BCE-95D2-32108D92D631}">
      <dgm:prSet phldrT="[Текст]" custT="1"/>
      <dgm:spPr/>
      <dgm:t>
        <a:bodyPr/>
        <a:lstStyle/>
        <a:p>
          <a:endParaRPr lang="uk-UA" sz="1600" dirty="0" smtClean="0"/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Обладнання  природничих кабінетів та лабораторій</a:t>
          </a:r>
        </a:p>
        <a:p>
          <a:r>
            <a:rPr lang="ru-RU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</a:t>
          </a:r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Забезпечення підвезення учнів до опорних шкіл 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Пілотування нових програм для початкової школи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Організація перенавчання вчителів початкової школи</a:t>
          </a:r>
        </a:p>
        <a:p>
          <a:r>
            <a:rPr lang="uk-UA" sz="16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Створення сучасного освітнього середовища</a:t>
          </a:r>
          <a:endParaRPr lang="uk-UA" sz="1600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C47C011C-15DD-49E1-AD52-9ABF6FF8D158}" type="parTrans" cxnId="{8F97ED51-3867-425C-A64C-656D09C9C6DC}">
      <dgm:prSet/>
      <dgm:spPr/>
      <dgm:t>
        <a:bodyPr/>
        <a:lstStyle/>
        <a:p>
          <a:endParaRPr lang="uk-UA"/>
        </a:p>
      </dgm:t>
    </dgm:pt>
    <dgm:pt modelId="{EB085507-0381-49F5-AD91-2D12A305FCE0}" type="sibTrans" cxnId="{8F97ED51-3867-425C-A64C-656D09C9C6DC}">
      <dgm:prSet/>
      <dgm:spPr/>
      <dgm:t>
        <a:bodyPr/>
        <a:lstStyle/>
        <a:p>
          <a:endParaRPr lang="uk-UA"/>
        </a:p>
      </dgm:t>
    </dgm:pt>
    <dgm:pt modelId="{7612C561-536B-409F-9110-DC47CF5934B2}" type="pres">
      <dgm:prSet presAssocID="{D9463F73-516F-4D18-A52A-7CBEEB174EC1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uk-UA"/>
        </a:p>
      </dgm:t>
    </dgm:pt>
    <dgm:pt modelId="{D805DC9E-EFA4-4D7F-B9D4-101524719CD2}" type="pres">
      <dgm:prSet presAssocID="{8B2D8E05-468E-4B31-98FE-A517BF9DA233}" presName="composite" presStyleCnt="0"/>
      <dgm:spPr/>
    </dgm:pt>
    <dgm:pt modelId="{31C10A02-CFA8-40A0-9E72-9BBE56812C10}" type="pres">
      <dgm:prSet presAssocID="{8B2D8E05-468E-4B31-98FE-A517BF9DA233}" presName="FirstChild" presStyleLbl="revTx" presStyleIdx="0" presStyleCnt="2" custLinFactNeighborY="-525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5638865-C9BE-4582-A073-67DD027D483A}" type="pres">
      <dgm:prSet presAssocID="{8B2D8E05-468E-4B31-98FE-A517BF9DA233}" presName="Parent" presStyleLbl="alignNode1" presStyleIdx="0" presStyleCnt="2" custLinFactNeighborY="-47515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7F173A-2418-46E5-A2EC-1DD65BFAC090}" type="pres">
      <dgm:prSet presAssocID="{8B2D8E05-468E-4B31-98FE-A517BF9DA233}" presName="Accent" presStyleLbl="parChTrans1D1" presStyleIdx="0" presStyleCnt="2" custLinFactY="-900219" custLinFactNeighborX="-1586" custLinFactNeighborY="-1000000"/>
      <dgm:spPr/>
    </dgm:pt>
    <dgm:pt modelId="{00F2E5A3-CF4C-47C7-8F9A-A1B92DD66EA2}" type="pres">
      <dgm:prSet presAssocID="{71F43B97-786A-4577-9E14-4AA2464ACB4A}" presName="sibTrans" presStyleCnt="0"/>
      <dgm:spPr/>
    </dgm:pt>
    <dgm:pt modelId="{785E0D1B-97A9-4CCE-ABA8-FB04C38DD4E2}" type="pres">
      <dgm:prSet presAssocID="{693CAFDE-758B-44C6-A8D5-4E82376EA083}" presName="composite" presStyleCnt="0"/>
      <dgm:spPr/>
    </dgm:pt>
    <dgm:pt modelId="{6A22BC72-644F-4664-9E6F-509A1AF2CECF}" type="pres">
      <dgm:prSet presAssocID="{693CAFDE-758B-44C6-A8D5-4E82376EA083}" presName="FirstChild" presStyleLbl="revTx" presStyleIdx="1" presStyleCnt="2" custLinFactNeighborY="-25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23B33F7-343B-4724-90A5-4D784BBAB86D}" type="pres">
      <dgm:prSet presAssocID="{693CAFDE-758B-44C6-A8D5-4E82376EA083}" presName="Parent" presStyleLbl="alignNode1" presStyleIdx="1" presStyleCnt="2" custScaleY="96258" custLinFactNeighborY="-2697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FF3A111-4484-426F-AD3B-1F441995A293}" type="pres">
      <dgm:prSet presAssocID="{693CAFDE-758B-44C6-A8D5-4E82376EA083}" presName="Accent" presStyleLbl="parChTrans1D1" presStyleIdx="1" presStyleCnt="2"/>
      <dgm:spPr/>
    </dgm:pt>
  </dgm:ptLst>
  <dgm:cxnLst>
    <dgm:cxn modelId="{AB097DA7-F17A-4F79-96B8-1B534628D475}" type="presOf" srcId="{693CAFDE-758B-44C6-A8D5-4E82376EA083}" destId="{123B33F7-343B-4724-90A5-4D784BBAB86D}" srcOrd="0" destOrd="0" presId="urn:microsoft.com/office/officeart/2011/layout/TabList"/>
    <dgm:cxn modelId="{4A5210DB-C9C3-4FC0-ABFD-43F32B219F50}" srcId="{8B2D8E05-468E-4B31-98FE-A517BF9DA233}" destId="{47E292C3-85FF-4C08-8C81-CC565F4F31D7}" srcOrd="0" destOrd="0" parTransId="{680C6A64-F12F-45D5-8FB2-C4BE63DBC904}" sibTransId="{C7D0B59E-2397-41B6-973A-4C709C61FD85}"/>
    <dgm:cxn modelId="{8F97ED51-3867-425C-A64C-656D09C9C6DC}" srcId="{693CAFDE-758B-44C6-A8D5-4E82376EA083}" destId="{94AB9094-6E32-4BCE-95D2-32108D92D631}" srcOrd="0" destOrd="0" parTransId="{C47C011C-15DD-49E1-AD52-9ABF6FF8D158}" sibTransId="{EB085507-0381-49F5-AD91-2D12A305FCE0}"/>
    <dgm:cxn modelId="{57755FD9-9225-48ED-A45B-2B32A0CE92A6}" type="presOf" srcId="{94AB9094-6E32-4BCE-95D2-32108D92D631}" destId="{6A22BC72-644F-4664-9E6F-509A1AF2CECF}" srcOrd="0" destOrd="0" presId="urn:microsoft.com/office/officeart/2011/layout/TabList"/>
    <dgm:cxn modelId="{95A404D8-6A80-450F-BDAB-0F058A668597}" srcId="{D9463F73-516F-4D18-A52A-7CBEEB174EC1}" destId="{693CAFDE-758B-44C6-A8D5-4E82376EA083}" srcOrd="1" destOrd="0" parTransId="{E46876A6-C07D-432D-833B-D179E2DE9360}" sibTransId="{CA00A19C-0737-4244-8314-C1A6A394AC6D}"/>
    <dgm:cxn modelId="{A75B93D0-9894-48F6-AC93-9A396C4611A5}" type="presOf" srcId="{8B2D8E05-468E-4B31-98FE-A517BF9DA233}" destId="{55638865-C9BE-4582-A073-67DD027D483A}" srcOrd="0" destOrd="0" presId="urn:microsoft.com/office/officeart/2011/layout/TabList"/>
    <dgm:cxn modelId="{A348F00A-0E20-47D8-A1B6-E3BE52BF4622}" srcId="{D9463F73-516F-4D18-A52A-7CBEEB174EC1}" destId="{8B2D8E05-468E-4B31-98FE-A517BF9DA233}" srcOrd="0" destOrd="0" parTransId="{BFF506FD-E46D-4044-8326-53C6EE10ABBE}" sibTransId="{71F43B97-786A-4577-9E14-4AA2464ACB4A}"/>
    <dgm:cxn modelId="{AC5DB91A-8227-4BC1-844A-77FF1F73CF43}" type="presOf" srcId="{47E292C3-85FF-4C08-8C81-CC565F4F31D7}" destId="{31C10A02-CFA8-40A0-9E72-9BBE56812C10}" srcOrd="0" destOrd="0" presId="urn:microsoft.com/office/officeart/2011/layout/TabList"/>
    <dgm:cxn modelId="{8D1C227D-67C0-4425-809F-156110FEBE24}" type="presOf" srcId="{D9463F73-516F-4D18-A52A-7CBEEB174EC1}" destId="{7612C561-536B-409F-9110-DC47CF5934B2}" srcOrd="0" destOrd="0" presId="urn:microsoft.com/office/officeart/2011/layout/TabList"/>
    <dgm:cxn modelId="{8A27648A-C0CB-4B6C-B0A7-AB7AFFC05246}" type="presParOf" srcId="{7612C561-536B-409F-9110-DC47CF5934B2}" destId="{D805DC9E-EFA4-4D7F-B9D4-101524719CD2}" srcOrd="0" destOrd="0" presId="urn:microsoft.com/office/officeart/2011/layout/TabList"/>
    <dgm:cxn modelId="{8F07523B-683A-4945-A0D9-3674462210BF}" type="presParOf" srcId="{D805DC9E-EFA4-4D7F-B9D4-101524719CD2}" destId="{31C10A02-CFA8-40A0-9E72-9BBE56812C10}" srcOrd="0" destOrd="0" presId="urn:microsoft.com/office/officeart/2011/layout/TabList"/>
    <dgm:cxn modelId="{99202E61-F5B7-4756-9BE1-C86081948D2A}" type="presParOf" srcId="{D805DC9E-EFA4-4D7F-B9D4-101524719CD2}" destId="{55638865-C9BE-4582-A073-67DD027D483A}" srcOrd="1" destOrd="0" presId="urn:microsoft.com/office/officeart/2011/layout/TabList"/>
    <dgm:cxn modelId="{4B61F970-1407-4F90-B9C1-E7B72E7135A5}" type="presParOf" srcId="{D805DC9E-EFA4-4D7F-B9D4-101524719CD2}" destId="{517F173A-2418-46E5-A2EC-1DD65BFAC090}" srcOrd="2" destOrd="0" presId="urn:microsoft.com/office/officeart/2011/layout/TabList"/>
    <dgm:cxn modelId="{8CD17EEC-7017-43B8-8834-C7F15B75EE3F}" type="presParOf" srcId="{7612C561-536B-409F-9110-DC47CF5934B2}" destId="{00F2E5A3-CF4C-47C7-8F9A-A1B92DD66EA2}" srcOrd="1" destOrd="0" presId="urn:microsoft.com/office/officeart/2011/layout/TabList"/>
    <dgm:cxn modelId="{BC072557-DF85-45CD-AB47-E7422613068E}" type="presParOf" srcId="{7612C561-536B-409F-9110-DC47CF5934B2}" destId="{785E0D1B-97A9-4CCE-ABA8-FB04C38DD4E2}" srcOrd="2" destOrd="0" presId="urn:microsoft.com/office/officeart/2011/layout/TabList"/>
    <dgm:cxn modelId="{30D62116-7AF5-4544-8255-DDC331E98472}" type="presParOf" srcId="{785E0D1B-97A9-4CCE-ABA8-FB04C38DD4E2}" destId="{6A22BC72-644F-4664-9E6F-509A1AF2CECF}" srcOrd="0" destOrd="0" presId="urn:microsoft.com/office/officeart/2011/layout/TabList"/>
    <dgm:cxn modelId="{4C30F901-DAA5-4A4C-8045-86442CC5D11A}" type="presParOf" srcId="{785E0D1B-97A9-4CCE-ABA8-FB04C38DD4E2}" destId="{123B33F7-343B-4724-90A5-4D784BBAB86D}" srcOrd="1" destOrd="0" presId="urn:microsoft.com/office/officeart/2011/layout/TabList"/>
    <dgm:cxn modelId="{47C22D86-08D6-46E6-8340-61062FCDEFE8}" type="presParOf" srcId="{785E0D1B-97A9-4CCE-ABA8-FB04C38DD4E2}" destId="{7FF3A111-4484-426F-AD3B-1F441995A293}" srcOrd="2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F3A111-4484-426F-AD3B-1F441995A293}">
      <dsp:nvSpPr>
        <dsp:cNvPr id="0" name=""/>
        <dsp:cNvSpPr/>
      </dsp:nvSpPr>
      <dsp:spPr>
        <a:xfrm>
          <a:off x="0" y="4484716"/>
          <a:ext cx="7632848" cy="0"/>
        </a:xfrm>
        <a:prstGeom prst="line">
          <a:avLst/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7F173A-2418-46E5-A2EC-1DD65BFAC090}">
      <dsp:nvSpPr>
        <dsp:cNvPr id="0" name=""/>
        <dsp:cNvSpPr/>
      </dsp:nvSpPr>
      <dsp:spPr>
        <a:xfrm>
          <a:off x="0" y="1935816"/>
          <a:ext cx="7632848" cy="0"/>
        </a:xfrm>
        <a:prstGeom prst="line">
          <a:avLst/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C10A02-CFA8-40A0-9E72-9BBE56812C10}">
      <dsp:nvSpPr>
        <dsp:cNvPr id="0" name=""/>
        <dsp:cNvSpPr/>
      </dsp:nvSpPr>
      <dsp:spPr>
        <a:xfrm>
          <a:off x="1984540" y="0"/>
          <a:ext cx="5648307" cy="1776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Новий державний стандарт для початкової школи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Нові навчальні матеріали для початкової школи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Надання субвенції з державного бюджету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План перенавчання вчителів для початкової школи</a:t>
          </a:r>
          <a:endParaRPr lang="uk-UA" sz="1600" kern="1200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984540" y="0"/>
        <a:ext cx="5648307" cy="1776019"/>
      </dsp:txXfrm>
    </dsp:sp>
    <dsp:sp modelId="{55638865-C9BE-4582-A073-67DD027D483A}">
      <dsp:nvSpPr>
        <dsp:cNvPr id="0" name=""/>
        <dsp:cNvSpPr/>
      </dsp:nvSpPr>
      <dsp:spPr>
        <a:xfrm>
          <a:off x="0" y="0"/>
          <a:ext cx="1984540" cy="1776019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На державному рівні</a:t>
          </a:r>
          <a:endParaRPr lang="uk-UA" sz="2500" kern="1200" dirty="0"/>
        </a:p>
      </dsp:txBody>
      <dsp:txXfrm>
        <a:off x="86714" y="86714"/>
        <a:ext cx="1811112" cy="1689305"/>
      </dsp:txXfrm>
    </dsp:sp>
    <dsp:sp modelId="{6A22BC72-644F-4664-9E6F-509A1AF2CECF}">
      <dsp:nvSpPr>
        <dsp:cNvPr id="0" name=""/>
        <dsp:cNvSpPr/>
      </dsp:nvSpPr>
      <dsp:spPr>
        <a:xfrm>
          <a:off x="1984540" y="2664295"/>
          <a:ext cx="5648307" cy="17760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b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Обладнання  природничих кабінетів та лабораторій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</a:t>
          </a: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Забезпечення підвезення учнів до опорних шкіл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Пілотування нових програм для початкової школи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Організація перенавчання вчителів початкової школи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rPr>
            <a:t>- Створення сучасного освітнього середовища</a:t>
          </a:r>
          <a:endParaRPr lang="uk-UA" sz="1600" kern="1200" dirty="0">
            <a:solidFill>
              <a:schemeClr val="tx2">
                <a:lumMod val="75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1984540" y="2664295"/>
        <a:ext cx="5648307" cy="1776019"/>
      </dsp:txXfrm>
    </dsp:sp>
    <dsp:sp modelId="{123B33F7-343B-4724-90A5-4D784BBAB86D}">
      <dsp:nvSpPr>
        <dsp:cNvPr id="0" name=""/>
        <dsp:cNvSpPr/>
      </dsp:nvSpPr>
      <dsp:spPr>
        <a:xfrm>
          <a:off x="0" y="2694026"/>
          <a:ext cx="1984540" cy="1709561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На місцевому рівні</a:t>
          </a:r>
          <a:endParaRPr lang="uk-UA" sz="2500" kern="1200" dirty="0"/>
        </a:p>
      </dsp:txBody>
      <dsp:txXfrm>
        <a:off x="83469" y="2777495"/>
        <a:ext cx="1817602" cy="1626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Використовується для відображення непослідовних або згрупованих блоків інформації. Добре підходить для списків із невеликою кількістю тексту першого рівня. Перший текст другого рівня відображається поруч із текстом першого рівня, а решта тексту другого рівня – під текстом першого рівня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44925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FE4EE-0200-48F4-A27D-AFA33EB8C07C}" type="datetimeFigureOut">
              <a:rPr lang="uk-UA" smtClean="0"/>
              <a:t>20.03.2017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44925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AEA3EC-E0C9-4348-988D-53D98042E4F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38633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44925" y="0"/>
            <a:ext cx="29416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F8FB7-4C7B-4364-BCA4-65E3F3603A44}" type="datetimeFigureOut">
              <a:rPr lang="uk-UA" smtClean="0"/>
              <a:t>20.03.2017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9450" y="4713288"/>
            <a:ext cx="5429250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44925" y="9424988"/>
            <a:ext cx="29416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0ADC44-1BE4-43C9-BD7D-4B5A9F50345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6213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Зразок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Зразок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П'ятий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20.03.2017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4.PNG"/><Relationship Id="rId10" Type="http://schemas.microsoft.com/office/2007/relationships/diagramDrawing" Target="../diagrams/drawing1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59310"/>
            <a:ext cx="9144000" cy="462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04665"/>
            <a:ext cx="9144000" cy="546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281" y="156673"/>
            <a:ext cx="556202" cy="592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636" y="739074"/>
            <a:ext cx="953492" cy="400361"/>
          </a:xfrm>
          <a:prstGeom prst="rect">
            <a:avLst/>
          </a:prstGeom>
        </p:spPr>
      </p:pic>
      <p:sp>
        <p:nvSpPr>
          <p:cNvPr id="2" name="Прямокутник 1"/>
          <p:cNvSpPr/>
          <p:nvPr/>
        </p:nvSpPr>
        <p:spPr>
          <a:xfrm>
            <a:off x="1631504" y="6269250"/>
            <a:ext cx="9001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березня 2017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року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1523964" y="3783812"/>
            <a:ext cx="914112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Реформа освіти </a:t>
            </a:r>
          </a:p>
          <a:p>
            <a:pPr algn="ctr"/>
            <a:r>
              <a:rPr lang="uk-UA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контекст</a:t>
            </a:r>
            <a:r>
              <a:rPr lang="uk-UA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40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децентралізації</a:t>
            </a:r>
          </a:p>
          <a:p>
            <a:pPr algn="ctr"/>
            <a:endParaRPr lang="uk-UA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Міністр освіти і науки України Л. Гриневич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-3006"/>
            <a:ext cx="2952328" cy="372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3414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476673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178 опорних шкіл (511 філій)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Місце для вмісту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997493"/>
              </p:ext>
            </p:extLst>
          </p:nvPr>
        </p:nvGraphicFramePr>
        <p:xfrm>
          <a:off x="2094583" y="1553891"/>
          <a:ext cx="8249889" cy="4888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096299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611978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Учителі – агенти змін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2207436" y="1628800"/>
            <a:ext cx="79930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2017 році потрібно перепідготувати 30 тис вчителів початкової школи через регіональні центри післядипломної освіти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Важливо створити додаткові механізми фінансової мотивації для вчителів з місцевих бюджетів (надбавки)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Зняти з вчителів невластиві для них функції («всеобуч» тощо)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Забезпечити доступ вчителів до сучасних освітніх платформ для обміну досвідом (швидкісний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інтернет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школах) 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89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539970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Нове освітнє середовище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2196243" y="1430507"/>
            <a:ext cx="514934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Пілотний міжвідомчий проект по створенню освітнього середовища (МОН спільно з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Мінрегіонбудом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Субвенція у розмірі 300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 на обладнання природничо-математичних кабінетів та лабораторій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 для ОТГ на обладнання шкіл та автобуси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 на автобуси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Створення інклюзивних класів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C:\Users\kostevska\Desktop\images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08" y="3789041"/>
            <a:ext cx="3411492" cy="25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ostevska\Desktop\lem_2073_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08" y="1418364"/>
            <a:ext cx="3411492" cy="2298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142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476673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Професійно-технічна освіта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5194114" y="1268760"/>
            <a:ext cx="536638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Ініціативи Уряду: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Нові стандарти професійної освіти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 сучасним обладнанням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Відкриття навчально-практичних центрів із залученням інвестицій </a:t>
            </a:r>
          </a:p>
          <a:p>
            <a:pPr>
              <a:spcBef>
                <a:spcPts val="1200"/>
              </a:spcBef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Відповідальність місцевої влади: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Створення освітньої карти та регіональних планів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Передача майна у комунальну власність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Створення багатопрофільних центрів </a:t>
            </a:r>
            <a:endParaRPr lang="uk-UA" sz="2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3" descr="C:\Users\kostevska\Desktop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640" y="1700808"/>
            <a:ext cx="305124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kostevska\Desktop\53356_9w9xgf2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972" y="4077073"/>
            <a:ext cx="3005908" cy="225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64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260648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Фінансування професійно-технічної освіти в 2017 р.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2063554" y="1628800"/>
            <a:ext cx="8136903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2017 році видатки  на фінансування ПТНЗ здійснюються  з обласних бюджетів, бюджетів міст – обласних центрів та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бюджету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 Києва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endParaRPr lang="uk-UA" sz="11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ДЕРЖАВНА ПІДТРИМКА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Освітня субвенція на ЗСО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2,05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грн.</a:t>
            </a:r>
            <a:endParaRPr lang="uk-UA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Видатки на підготовку кадрів за професіями загальнодержавного значення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119,6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придбання сучасного обладнання  для створення 25 навчально-практичних центрів (у 2016 р. вже виділено 50 </a:t>
            </a:r>
            <a:r>
              <a:rPr lang="uk-UA" sz="24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грн.)</a:t>
            </a:r>
          </a:p>
        </p:txBody>
      </p:sp>
    </p:spTree>
    <p:extLst>
      <p:ext uri="{BB962C8B-B14F-4D97-AF65-F5344CB8AC3E}">
        <p14:creationId xmlns:p14="http://schemas.microsoft.com/office/powerpoint/2010/main" val="1631406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2855641" y="404665"/>
            <a:ext cx="73448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РАЗОМ </a:t>
            </a:r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побудуємо </a:t>
            </a:r>
            <a:endParaRPr lang="uk-UA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сучасну українську освіту</a:t>
            </a: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заради успішного майбутнього </a:t>
            </a: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наших дітей! </a:t>
            </a:r>
            <a:endParaRPr lang="uk-UA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Изображение 3" descr="Entertain-Active-Kids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5" y="2587782"/>
            <a:ext cx="6186913" cy="408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275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479574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Сприйняття </a:t>
            </a:r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суспільством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необхідності реформи освіти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2" name="Діагра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2831275"/>
              </p:ext>
            </p:extLst>
          </p:nvPr>
        </p:nvGraphicFramePr>
        <p:xfrm>
          <a:off x="2135560" y="2636913"/>
          <a:ext cx="5189940" cy="3380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3" name="Прямокутник 12"/>
          <p:cNvSpPr/>
          <p:nvPr/>
        </p:nvSpPr>
        <p:spPr>
          <a:xfrm>
            <a:off x="7680177" y="3230974"/>
            <a:ext cx="270763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Розподіл </a:t>
            </a:r>
            <a:r>
              <a:rPr lang="uk-UA" dirty="0">
                <a:solidFill>
                  <a:schemeClr val="tx2">
                    <a:lumMod val="75000"/>
                  </a:schemeClr>
                </a:solidFill>
              </a:rPr>
              <a:t>відповідей на запитання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“Чи вважаєте Ви, що вітчизняна освіта потребує реформування” (%).</a:t>
            </a:r>
          </a:p>
          <a:p>
            <a:endParaRPr lang="uk-UA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Серед </a:t>
            </a:r>
          </a:p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педагогів такої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думки дотримується –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 90,1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%, </a:t>
            </a:r>
            <a:endParaRPr lang="uk-UA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серед </a:t>
            </a:r>
            <a:r>
              <a:rPr lang="uk-UA" b="1" dirty="0">
                <a:solidFill>
                  <a:schemeClr val="tx2">
                    <a:lumMod val="75000"/>
                  </a:schemeClr>
                </a:solidFill>
              </a:rPr>
              <a:t>школярів – 81,5 %</a:t>
            </a:r>
          </a:p>
        </p:txBody>
      </p:sp>
      <p:sp>
        <p:nvSpPr>
          <p:cNvPr id="14" name="Прямокутник 13"/>
          <p:cNvSpPr/>
          <p:nvPr/>
        </p:nvSpPr>
        <p:spPr>
          <a:xfrm>
            <a:off x="1997395" y="194877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tx2">
                    <a:lumMod val="75000"/>
                  </a:schemeClr>
                </a:solidFill>
              </a:rPr>
              <a:t>Інститут  </a:t>
            </a:r>
            <a:r>
              <a:rPr lang="uk-UA" sz="2000" b="1" dirty="0">
                <a:solidFill>
                  <a:schemeClr val="tx2">
                    <a:lumMod val="75000"/>
                  </a:schemeClr>
                </a:solidFill>
              </a:rPr>
              <a:t>соціальної та політичної психології НАПН України (2016 р.): </a:t>
            </a:r>
          </a:p>
        </p:txBody>
      </p:sp>
    </p:spTree>
    <p:extLst>
      <p:ext uri="{BB962C8B-B14F-4D97-AF65-F5344CB8AC3E}">
        <p14:creationId xmlns:p14="http://schemas.microsoft.com/office/powerpoint/2010/main" val="2009981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332656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Ключова мета реформи </a:t>
            </a: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«Нова українська школа»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698" y="1695028"/>
            <a:ext cx="7343775" cy="468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3564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539970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Графік запровадження реформи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44" y="1562760"/>
            <a:ext cx="8676456" cy="481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201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548681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Фінансування освіти у 2017 році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575992" y="1340768"/>
            <a:ext cx="77684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Освітня субвенція з державного бюджету місцевим бюджетам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52,6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 </a:t>
            </a:r>
            <a:endParaRPr lang="uk-UA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Додаткова дотація для обласних і районних бюджетів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14,9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Стабілізаційна дотація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2,0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Субвенція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підтримки осіб з особливими освітніми потребами (інклюзія) – 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0,2 </a:t>
            </a:r>
            <a:r>
              <a:rPr lang="uk-UA" sz="24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</a:t>
            </a:r>
            <a:r>
              <a:rPr lang="uk-UA" sz="2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грн.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Підвищення мінімальної зарплати та підвищення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 тарифні 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розряди посадових окладів вчителям та частково </a:t>
            </a:r>
            <a:r>
              <a:rPr lang="uk-UA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педпрацівникам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ПТНЗ</a:t>
            </a: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Підвищення з 01 вересня 2017 р. зарплати </a:t>
            </a:r>
            <a:r>
              <a:rPr lang="uk-UA" sz="20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педпрацівникам</a:t>
            </a:r>
            <a:r>
              <a:rPr lang="uk-UA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інших навчальних закладів</a:t>
            </a:r>
            <a:endParaRPr lang="uk-UA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322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683986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– рік підготовки до реформи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2714091"/>
              </p:ext>
            </p:extLst>
          </p:nvPr>
        </p:nvGraphicFramePr>
        <p:xfrm>
          <a:off x="2567608" y="1556792"/>
          <a:ext cx="763284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582903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кутник 11"/>
          <p:cNvSpPr/>
          <p:nvPr/>
        </p:nvSpPr>
        <p:spPr>
          <a:xfrm>
            <a:off x="2855640" y="476672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Наповнюваність класів </a:t>
            </a:r>
          </a:p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старшій школі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6782440"/>
              </p:ext>
            </p:extLst>
          </p:nvPr>
        </p:nvGraphicFramePr>
        <p:xfrm>
          <a:off x="2228111" y="1700808"/>
          <a:ext cx="8044354" cy="4813334"/>
        </p:xfrm>
        <a:graphic>
          <a:graphicData uri="http://schemas.openxmlformats.org/drawingml/2006/table">
            <a:tbl>
              <a:tblPr/>
              <a:tblGrid>
                <a:gridCol w="2315332"/>
                <a:gridCol w="1055346"/>
                <a:gridCol w="1172893"/>
                <a:gridCol w="1117271"/>
                <a:gridCol w="1117271"/>
                <a:gridCol w="1266241"/>
              </a:tblGrid>
              <a:tr h="873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Розподіл учнів 10 класів за середнім наповненням у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73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&lt; 10</a:t>
                      </a:r>
                      <a:endParaRPr kumimoji="0" lang="uk-UA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10-15</a:t>
                      </a: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15-</a:t>
                      </a: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20-25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25-30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06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Міста обл. підпор.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29,7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54,8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37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Місто у районі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2,9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12,2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40,3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0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СМТ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6,8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17,3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38,7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22,6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14,6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Село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33,5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27,3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21,6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10,6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cs typeface="Arial" charset="0"/>
                        </a:rPr>
                        <a:t>7,0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335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2711624" y="476673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Неефективна мережа шкіл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Місце для вмісту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500"/>
                    </a14:imgEffect>
                    <a14:imgEffect>
                      <a14:saturation sat="1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846" y="1196752"/>
            <a:ext cx="7858603" cy="54840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475389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558375" y="3386055"/>
            <a:ext cx="6858001" cy="720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31282" y="3392995"/>
            <a:ext cx="6858001" cy="720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396" y="109114"/>
            <a:ext cx="461429" cy="491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824" y="148058"/>
            <a:ext cx="829456" cy="348280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3071664" y="539970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Опорні школи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2674848" y="1988841"/>
            <a:ext cx="7669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buFont typeface="Wingdings" pitchFamily="2" charset="2"/>
              <a:buChar char="§"/>
            </a:pPr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uk-UA" sz="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кутник 10"/>
          <p:cNvSpPr/>
          <p:nvPr/>
        </p:nvSpPr>
        <p:spPr>
          <a:xfrm>
            <a:off x="4799856" y="1445289"/>
            <a:ext cx="558139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Ефективний інструмент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забезпечення рівного доступу до якісної освіти для дітей із сільської місцевості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Мають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сприяти успішності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профілізації старшої школи  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Wingdings" pitchFamily="2" charset="2"/>
              <a:buChar char="§"/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База для формування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мережі академічних ліцеїв при переході до 3-річної старшої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школи</a:t>
            </a:r>
            <a:endParaRPr lang="uk-UA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" descr="Image result for опорна школа положення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7" name="Picture 3" descr="C:\Users\kostevska\Desktop\завантаження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76" y="1556793"/>
            <a:ext cx="2448272" cy="3084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кутник 11"/>
          <p:cNvSpPr/>
          <p:nvPr/>
        </p:nvSpPr>
        <p:spPr>
          <a:xfrm>
            <a:off x="2567608" y="5229201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Профільна </a:t>
            </a: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старша школа – загально світова тенденція і шлях до якісної освіти</a:t>
            </a:r>
          </a:p>
        </p:txBody>
      </p:sp>
    </p:spTree>
    <p:extLst>
      <p:ext uri="{BB962C8B-B14F-4D97-AF65-F5344CB8AC3E}">
        <p14:creationId xmlns:p14="http://schemas.microsoft.com/office/powerpoint/2010/main" val="37729183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7725</TotalTime>
  <Words>565</Words>
  <Application>Microsoft Office PowerPoint</Application>
  <PresentationFormat>Широкоэкранный</PresentationFormat>
  <Paragraphs>106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Дима</cp:lastModifiedBy>
  <cp:revision>369</cp:revision>
  <cp:lastPrinted>2017-03-16T13:02:10Z</cp:lastPrinted>
  <dcterms:created xsi:type="dcterms:W3CDTF">2010-02-23T11:30:32Z</dcterms:created>
  <dcterms:modified xsi:type="dcterms:W3CDTF">2017-03-20T08:30:16Z</dcterms:modified>
</cp:coreProperties>
</file>